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95" r:id="rId4"/>
    <p:sldId id="279" r:id="rId5"/>
    <p:sldId id="297" r:id="rId6"/>
    <p:sldId id="30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308" r:id="rId25"/>
    <p:sldId id="266" r:id="rId26"/>
    <p:sldId id="267" r:id="rId27"/>
    <p:sldId id="309" r:id="rId28"/>
    <p:sldId id="269" r:id="rId29"/>
    <p:sldId id="270" r:id="rId30"/>
    <p:sldId id="271" r:id="rId31"/>
    <p:sldId id="291" r:id="rId32"/>
    <p:sldId id="272" r:id="rId33"/>
    <p:sldId id="273" r:id="rId34"/>
    <p:sldId id="274" r:id="rId35"/>
    <p:sldId id="275" r:id="rId36"/>
    <p:sldId id="276" r:id="rId37"/>
    <p:sldId id="277" r:id="rId38"/>
    <p:sldId id="284" r:id="rId39"/>
    <p:sldId id="280" r:id="rId40"/>
    <p:sldId id="281" r:id="rId41"/>
    <p:sldId id="285" r:id="rId42"/>
    <p:sldId id="286" r:id="rId43"/>
    <p:sldId id="287" r:id="rId44"/>
    <p:sldId id="288" r:id="rId45"/>
    <p:sldId id="289" r:id="rId46"/>
    <p:sldId id="278" r:id="rId47"/>
    <p:sldId id="290" r:id="rId48"/>
    <p:sldId id="293" r:id="rId4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9" autoAdjust="0"/>
    <p:restoredTop sz="94660"/>
  </p:normalViewPr>
  <p:slideViewPr>
    <p:cSldViewPr snapToGrid="0">
      <p:cViewPr varScale="1">
        <p:scale>
          <a:sx n="73" d="100"/>
          <a:sy n="73" d="100"/>
        </p:scale>
        <p:origin x="4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4/05/2024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4508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4/05/2024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8661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4/05/2024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66928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4/05/2024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0483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4/05/2024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3177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4/05/2024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1802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4/05/2024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66075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4/05/2024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322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4/05/2024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840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4/05/2024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1757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4/05/2024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4822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764B7-C6FA-4541-9584-C2EC5FEC83C4}" type="datetimeFigureOut">
              <a:rPr lang="es-PE" smtClean="0"/>
              <a:t>4/05/2024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844DA-A7A7-44A7-9B2B-4B16EE6DE7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3781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rpp.pe/virales/mas-virales/el-gesto-del-dedo-medio-levantado-sus-origenes-y-significados-noticia-450180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youtube.com/watch?v=S5_mFI5YaeY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ynic Philosophy: An Introduction - Leighton Peart -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8"/>
            <a:ext cx="12192000" cy="684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313510"/>
            <a:ext cx="9144000" cy="953588"/>
          </a:xfrm>
        </p:spPr>
        <p:txBody>
          <a:bodyPr/>
          <a:lstStyle/>
          <a:p>
            <a:r>
              <a:rPr lang="es-PE" dirty="0" smtClean="0">
                <a:solidFill>
                  <a:schemeClr val="bg1"/>
                </a:solidFill>
              </a:rPr>
              <a:t>Diógenes de </a:t>
            </a:r>
            <a:r>
              <a:rPr lang="es-PE" dirty="0" err="1" smtClean="0">
                <a:solidFill>
                  <a:schemeClr val="bg1"/>
                </a:solidFill>
              </a:rPr>
              <a:t>Sínope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1084218"/>
            <a:ext cx="9144000" cy="522514"/>
          </a:xfrm>
        </p:spPr>
        <p:txBody>
          <a:bodyPr/>
          <a:lstStyle/>
          <a:p>
            <a:r>
              <a:rPr lang="es-PE" dirty="0" smtClean="0">
                <a:solidFill>
                  <a:schemeClr val="bg1"/>
                </a:solidFill>
              </a:rPr>
              <a:t>412 </a:t>
            </a:r>
            <a:r>
              <a:rPr lang="es-PE" dirty="0" err="1" smtClean="0">
                <a:solidFill>
                  <a:schemeClr val="bg1"/>
                </a:solidFill>
              </a:rPr>
              <a:t>a.c.</a:t>
            </a:r>
            <a:r>
              <a:rPr lang="es-PE" dirty="0" smtClean="0">
                <a:solidFill>
                  <a:schemeClr val="bg1"/>
                </a:solidFill>
              </a:rPr>
              <a:t> - 323 </a:t>
            </a:r>
            <a:r>
              <a:rPr lang="es-PE" dirty="0" err="1" smtClean="0">
                <a:solidFill>
                  <a:schemeClr val="bg1"/>
                </a:solidFill>
              </a:rPr>
              <a:t>a.c.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524000" y="5597435"/>
            <a:ext cx="9144000" cy="953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 smtClean="0">
                <a:solidFill>
                  <a:schemeClr val="bg1"/>
                </a:solidFill>
              </a:rPr>
              <a:t>Ataraxia y autarquía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345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Crítica a la educación formal:</a:t>
            </a:r>
            <a:r>
              <a:rPr lang="es-PE" dirty="0"/>
              <a:t> Diógenes también </a:t>
            </a:r>
            <a:r>
              <a:rPr lang="es-PE" dirty="0">
                <a:solidFill>
                  <a:srgbClr val="FF0000"/>
                </a:solidFill>
              </a:rPr>
              <a:t>criticaba la educación formal </a:t>
            </a:r>
            <a:r>
              <a:rPr lang="es-PE" dirty="0"/>
              <a:t>y las instituciones académicas. Creía que l</a:t>
            </a:r>
            <a:r>
              <a:rPr lang="es-PE" dirty="0">
                <a:solidFill>
                  <a:srgbClr val="FF0000"/>
                </a:solidFill>
              </a:rPr>
              <a:t>a verdadera sabiduría venía de la experiencia y la observación directa de la vida</a:t>
            </a:r>
            <a:r>
              <a:rPr lang="es-PE" dirty="0"/>
              <a:t>, en lugar de la erudición académica.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33" y="3111553"/>
            <a:ext cx="5270426" cy="374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5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Búsqueda de la virtud y la felicidad:</a:t>
            </a:r>
            <a:r>
              <a:rPr lang="es-PE" dirty="0"/>
              <a:t> A pesar de su actitud provocativa, el objetivo fundamental de Diógenes era vivir una vida virtuosa y alcanzar la felicidad a través de la </a:t>
            </a:r>
            <a:r>
              <a:rPr lang="es-PE" dirty="0">
                <a:solidFill>
                  <a:srgbClr val="FF0000"/>
                </a:solidFill>
              </a:rPr>
              <a:t>autodisciplina y la autenticidad.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96" y="3217404"/>
            <a:ext cx="8601407" cy="364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4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Estilo de vida anti-materialista:</a:t>
            </a:r>
            <a:r>
              <a:rPr lang="es-PE" dirty="0"/>
              <a:t> Diógenes era conocido por su actitud a</a:t>
            </a:r>
            <a:r>
              <a:rPr lang="es-PE" dirty="0">
                <a:solidFill>
                  <a:srgbClr val="FF0000"/>
                </a:solidFill>
              </a:rPr>
              <a:t>nti-materialista</a:t>
            </a:r>
            <a:r>
              <a:rPr lang="es-PE" dirty="0"/>
              <a:t>. Despreciaba las posesiones materiales y consideraba que </a:t>
            </a:r>
            <a:r>
              <a:rPr lang="es-PE" dirty="0">
                <a:solidFill>
                  <a:srgbClr val="FF0000"/>
                </a:solidFill>
              </a:rPr>
              <a:t>la verdadera riqueza radicaba en la sabiduría y la autarquía</a:t>
            </a:r>
            <a:r>
              <a:rPr lang="es-PE" dirty="0"/>
              <a:t>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3474299"/>
            <a:ext cx="5715000" cy="315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51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Diógenes solía llevar una lámpara durante el día, buscando a un "hombre honesto". La idea era que no podía encontrar a nadie que viviera de acuerdo con sus principios.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117" y="3343828"/>
            <a:ext cx="6429766" cy="29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50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Diógenes solía comer alimentos crudos y no cocidos, argumentando que la cocina era una invención innecesaria y que los alimentos crudos eran más naturales.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42" y="2819476"/>
            <a:ext cx="5522063" cy="403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7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ráculos en la Antigua Grecia | La Historia Hered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9817"/>
            <a:ext cx="10515600" cy="1580606"/>
          </a:xfrm>
          <a:solidFill>
            <a:schemeClr val="bg1">
              <a:lumMod val="75000"/>
              <a:alpha val="62000"/>
            </a:schemeClr>
          </a:solidFill>
        </p:spPr>
        <p:txBody>
          <a:bodyPr/>
          <a:lstStyle/>
          <a:p>
            <a:r>
              <a:rPr lang="es-PE" dirty="0">
                <a:solidFill>
                  <a:schemeClr val="bg1"/>
                </a:solidFill>
              </a:rPr>
              <a:t>Vive durante la época de Platón y Aristóteles</a:t>
            </a:r>
            <a:r>
              <a:rPr lang="es-PE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s-PE" dirty="0" smtClean="0">
                <a:solidFill>
                  <a:schemeClr val="bg1"/>
                </a:solidFill>
              </a:rPr>
              <a:t>De </a:t>
            </a:r>
            <a:r>
              <a:rPr lang="es-PE" dirty="0">
                <a:solidFill>
                  <a:schemeClr val="bg1"/>
                </a:solidFill>
              </a:rPr>
              <a:t>joven va al oráculo y pregunta: ¿Cómo puedo tener fama y gloria? – El oráculo responde – </a:t>
            </a:r>
            <a:r>
              <a:rPr lang="es-PE" b="1" dirty="0">
                <a:solidFill>
                  <a:srgbClr val="FF0000"/>
                </a:solidFill>
              </a:rPr>
              <a:t>“tú cambiarás el valor de la moneda”.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838200" y="4702627"/>
            <a:ext cx="10515600" cy="2057809"/>
          </a:xfrm>
          <a:prstGeom prst="rect">
            <a:avLst/>
          </a:prstGeom>
          <a:solidFill>
            <a:schemeClr val="bg1">
              <a:lumMod val="75000"/>
              <a:alpha val="72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PE" dirty="0" smtClean="0">
                <a:solidFill>
                  <a:schemeClr val="bg1"/>
                </a:solidFill>
              </a:rPr>
              <a:t>Aunque al principio se pregunta si deberá cambiar las normas, las leyes o las costumbres, termina por ir con su padre y juntos </a:t>
            </a:r>
            <a:r>
              <a:rPr lang="es-PE" dirty="0" smtClean="0">
                <a:solidFill>
                  <a:srgbClr val="FF0000"/>
                </a:solidFill>
              </a:rPr>
              <a:t>falsifican las monedas</a:t>
            </a:r>
            <a:r>
              <a:rPr lang="es-PE" dirty="0" smtClean="0">
                <a:solidFill>
                  <a:schemeClr val="bg1"/>
                </a:solidFill>
              </a:rPr>
              <a:t>. Su padre termina preso y él desterrado, a los ciudadanos de Sinope les dice a su partida: “No me condenen al destierro, los condeno yo a quedarse”. 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81666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11646" y="746340"/>
            <a:ext cx="6377066" cy="5169840"/>
          </a:xfrm>
        </p:spPr>
        <p:txBody>
          <a:bodyPr>
            <a:normAutofit fontScale="92500"/>
          </a:bodyPr>
          <a:lstStyle/>
          <a:p>
            <a:pPr algn="just"/>
            <a:r>
              <a:rPr lang="es-PE" dirty="0"/>
              <a:t>Llega a Atenas y escucha hablar de un discípulo socrático: </a:t>
            </a:r>
            <a:r>
              <a:rPr lang="es-PE" dirty="0" err="1">
                <a:solidFill>
                  <a:srgbClr val="FF0000"/>
                </a:solidFill>
              </a:rPr>
              <a:t>Antístenes</a:t>
            </a:r>
            <a:r>
              <a:rPr lang="es-PE" dirty="0"/>
              <a:t>, quien había contemplado la escena de la muerte de su maestro, siendo testigo de su templanza y coraje frente a la muerte</a:t>
            </a:r>
            <a:r>
              <a:rPr lang="es-PE" dirty="0" smtClean="0"/>
              <a:t>.</a:t>
            </a:r>
          </a:p>
          <a:p>
            <a:pPr algn="just"/>
            <a:r>
              <a:rPr lang="es-PE" dirty="0" smtClean="0"/>
              <a:t> </a:t>
            </a:r>
            <a:r>
              <a:rPr lang="es-PE" dirty="0" err="1"/>
              <a:t>Antístenes</a:t>
            </a:r>
            <a:r>
              <a:rPr lang="es-PE" dirty="0"/>
              <a:t> había fundado una escuela en el patio del perro ágil o perro veloz, y por ello eran conocidos como los </a:t>
            </a:r>
            <a:r>
              <a:rPr lang="es-PE" dirty="0" err="1"/>
              <a:t>κυνικ</a:t>
            </a:r>
            <a:r>
              <a:rPr lang="el-GR" dirty="0"/>
              <a:t>ος</a:t>
            </a:r>
            <a:r>
              <a:rPr lang="es-PE" dirty="0"/>
              <a:t>, o </a:t>
            </a:r>
            <a:r>
              <a:rPr lang="es-PE" dirty="0">
                <a:solidFill>
                  <a:srgbClr val="FF0000"/>
                </a:solidFill>
              </a:rPr>
              <a:t>cínicos</a:t>
            </a:r>
            <a:r>
              <a:rPr lang="es-PE" dirty="0"/>
              <a:t>. </a:t>
            </a:r>
            <a:endParaRPr lang="es-PE" dirty="0" smtClean="0"/>
          </a:p>
          <a:p>
            <a:pPr algn="just"/>
            <a:r>
              <a:rPr lang="es-PE" dirty="0" smtClean="0"/>
              <a:t>Ellos </a:t>
            </a:r>
            <a:r>
              <a:rPr lang="es-PE" dirty="0"/>
              <a:t>buscaban vivir de acuerdo a la </a:t>
            </a:r>
            <a:r>
              <a:rPr lang="es-PE" dirty="0">
                <a:solidFill>
                  <a:srgbClr val="FF0000"/>
                </a:solidFill>
              </a:rPr>
              <a:t>naturaleza</a:t>
            </a:r>
            <a:r>
              <a:rPr lang="es-PE" dirty="0"/>
              <a:t>, para ello hace falta </a:t>
            </a:r>
            <a:r>
              <a:rPr lang="es-PE" dirty="0">
                <a:solidFill>
                  <a:srgbClr val="FF0000"/>
                </a:solidFill>
              </a:rPr>
              <a:t>abandonar las formas y convenciones sociales</a:t>
            </a:r>
            <a:r>
              <a:rPr lang="es-PE" dirty="0"/>
              <a:t>. Hay que </a:t>
            </a:r>
            <a:r>
              <a:rPr lang="es-PE" dirty="0">
                <a:solidFill>
                  <a:srgbClr val="FF0000"/>
                </a:solidFill>
              </a:rPr>
              <a:t>apartarse de las riquezas y los honores, abandonar preocupaciones materiales</a:t>
            </a:r>
            <a:r>
              <a:rPr lang="es-PE" dirty="0"/>
              <a:t>. </a:t>
            </a:r>
          </a:p>
          <a:p>
            <a:pPr algn="just"/>
            <a:endParaRPr lang="es-PE" dirty="0"/>
          </a:p>
        </p:txBody>
      </p:sp>
      <p:pic>
        <p:nvPicPr>
          <p:cNvPr id="5122" name="Picture 2" descr="Antístenes Socrático. De la Sofística a la práctica filosófica del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86" y="704539"/>
            <a:ext cx="3908731" cy="521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64892" y="6101477"/>
            <a:ext cx="494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err="1" smtClean="0"/>
              <a:t>Antístenes</a:t>
            </a:r>
            <a:r>
              <a:rPr lang="es-PE" dirty="0" smtClean="0"/>
              <a:t> </a:t>
            </a:r>
            <a:r>
              <a:rPr lang="en-US" dirty="0"/>
              <a:t> </a:t>
            </a:r>
            <a:r>
              <a:rPr lang="en-US" dirty="0" smtClean="0"/>
              <a:t>(c</a:t>
            </a:r>
            <a:r>
              <a:rPr lang="en-US" dirty="0"/>
              <a:t>. 446 – c. 366 BC</a:t>
            </a:r>
            <a:r>
              <a:rPr lang="en-US" dirty="0" smtClean="0"/>
              <a:t>)</a:t>
            </a:r>
            <a:r>
              <a:rPr lang="en-US" dirty="0"/>
              <a:t> 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38623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9978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18279" y="3669415"/>
            <a:ext cx="10515600" cy="3188585"/>
          </a:xfrm>
          <a:solidFill>
            <a:schemeClr val="accent1">
              <a:lumMod val="75000"/>
              <a:alpha val="34000"/>
            </a:schemeClr>
          </a:solidFill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Diógenes quiere participar de esa escuela, pero </a:t>
            </a:r>
            <a:r>
              <a:rPr lang="es-PE" dirty="0" err="1">
                <a:solidFill>
                  <a:schemeClr val="bg1"/>
                </a:solidFill>
              </a:rPr>
              <a:t>Antístenes</a:t>
            </a:r>
            <a:r>
              <a:rPr lang="es-PE" dirty="0">
                <a:solidFill>
                  <a:schemeClr val="bg1"/>
                </a:solidFill>
              </a:rPr>
              <a:t> es reservado y no confía en un extraño. Frente a la tenaz insistencia de Diógenes para que le acepte como alumno, </a:t>
            </a:r>
            <a:r>
              <a:rPr lang="es-PE" dirty="0" err="1">
                <a:solidFill>
                  <a:schemeClr val="bg1"/>
                </a:solidFill>
              </a:rPr>
              <a:t>Antístenes</a:t>
            </a:r>
            <a:r>
              <a:rPr lang="es-PE" dirty="0">
                <a:solidFill>
                  <a:schemeClr val="bg1"/>
                </a:solidFill>
              </a:rPr>
              <a:t>, cansado e irritado le amenaza con una de las pocas posesiones de los cínicos, su bastón. Entonces Diógenes baja la cabeza y se arrodilla diciendo: “</a:t>
            </a:r>
            <a:r>
              <a:rPr lang="es-PE" dirty="0">
                <a:solidFill>
                  <a:srgbClr val="FFC000"/>
                </a:solidFill>
              </a:rPr>
              <a:t>Descarga ese bastón sobre mí, porque no habrá madera lo suficientemente fuerte para que me disuada de ser tu alumno, con tal que tengas algo que enseñarme</a:t>
            </a:r>
            <a:r>
              <a:rPr lang="es-PE" dirty="0">
                <a:solidFill>
                  <a:schemeClr val="bg1"/>
                </a:solidFill>
              </a:rPr>
              <a:t>”.</a:t>
            </a:r>
          </a:p>
          <a:p>
            <a:pPr algn="just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2363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0 Frases y Anécdotas de Diógenes el Cínico - Artlik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0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637713"/>
            <a:ext cx="10515600" cy="2863121"/>
          </a:xfrm>
          <a:solidFill>
            <a:schemeClr val="tx2">
              <a:lumMod val="60000"/>
              <a:lumOff val="40000"/>
              <a:alpha val="51000"/>
            </a:schemeClr>
          </a:solidFill>
        </p:spPr>
        <p:txBody>
          <a:bodyPr>
            <a:normAutofit fontScale="92500"/>
          </a:bodyPr>
          <a:lstStyle/>
          <a:p>
            <a:pPr algn="just"/>
            <a:r>
              <a:rPr lang="es-PE" sz="2400" dirty="0">
                <a:solidFill>
                  <a:schemeClr val="bg1"/>
                </a:solidFill>
              </a:rPr>
              <a:t>Adopta luego la indumentaria de los cínicos: un manto y un saco en donde lleva una vasija para tomar agua y un platillo para comer. Con el tiempo, adoptará el bastón para ayudarse a caminar, y esas son todas las posesiones (además del barril donde vivía) que tenía. </a:t>
            </a:r>
            <a:endParaRPr lang="es-PE" sz="2400" dirty="0" smtClean="0">
              <a:solidFill>
                <a:schemeClr val="bg1"/>
              </a:solidFill>
            </a:endParaRPr>
          </a:p>
          <a:p>
            <a:pPr algn="just"/>
            <a:r>
              <a:rPr lang="es-PE" sz="2400" dirty="0" smtClean="0">
                <a:solidFill>
                  <a:schemeClr val="bg1"/>
                </a:solidFill>
              </a:rPr>
              <a:t>El </a:t>
            </a:r>
            <a:r>
              <a:rPr lang="es-PE" sz="2400" dirty="0">
                <a:solidFill>
                  <a:schemeClr val="bg1"/>
                </a:solidFill>
              </a:rPr>
              <a:t>ideal del cínico es la autosuficiencia y el desprendimiento de todo bien material superfluo. Busca acostumbrarse al sufrimiento, a prescindir de las necesidades. </a:t>
            </a:r>
            <a:endParaRPr lang="es-PE" sz="2400" dirty="0" smtClean="0">
              <a:solidFill>
                <a:schemeClr val="bg1"/>
              </a:solidFill>
            </a:endParaRPr>
          </a:p>
          <a:p>
            <a:pPr algn="just"/>
            <a:r>
              <a:rPr lang="es-PE" sz="2400" dirty="0" smtClean="0">
                <a:solidFill>
                  <a:schemeClr val="bg1"/>
                </a:solidFill>
              </a:rPr>
              <a:t>Ello </a:t>
            </a:r>
            <a:r>
              <a:rPr lang="es-PE" sz="2400" dirty="0">
                <a:solidFill>
                  <a:schemeClr val="bg1"/>
                </a:solidFill>
              </a:rPr>
              <a:t>le conduce a la </a:t>
            </a:r>
            <a:r>
              <a:rPr lang="es-PE" sz="2400" dirty="0" err="1">
                <a:solidFill>
                  <a:schemeClr val="bg1"/>
                </a:solidFill>
              </a:rPr>
              <a:t>impertubabilidad</a:t>
            </a:r>
            <a:r>
              <a:rPr lang="es-PE" sz="2400" dirty="0">
                <a:solidFill>
                  <a:schemeClr val="bg1"/>
                </a:solidFill>
              </a:rPr>
              <a:t>. Diógenes no tardará en criticar y abandonar a su maestro; estimaba que sus posturas no eran lo suficientemente radicales.</a:t>
            </a:r>
          </a:p>
          <a:p>
            <a:pPr algn="just"/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234064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93230" y="1510833"/>
            <a:ext cx="4543269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PE" dirty="0"/>
              <a:t>Mantiene relaciones sexuales </a:t>
            </a:r>
            <a:r>
              <a:rPr lang="es-PE" dirty="0" smtClean="0"/>
              <a:t>y se masturba en público, por lo que empieza </a:t>
            </a:r>
            <a:r>
              <a:rPr lang="es-PE" dirty="0"/>
              <a:t>a ser conocido como Diógenes el perro, por su temperamento </a:t>
            </a:r>
            <a:r>
              <a:rPr lang="es-PE" dirty="0">
                <a:solidFill>
                  <a:srgbClr val="FF0000"/>
                </a:solidFill>
              </a:rPr>
              <a:t>transgresor</a:t>
            </a:r>
            <a:r>
              <a:rPr lang="es-PE" dirty="0"/>
              <a:t> y por su </a:t>
            </a:r>
            <a:r>
              <a:rPr lang="es-PE" dirty="0">
                <a:solidFill>
                  <a:srgbClr val="FF0000"/>
                </a:solidFill>
              </a:rPr>
              <a:t>falta de vergüenza </a:t>
            </a:r>
            <a:r>
              <a:rPr lang="es-PE" dirty="0"/>
              <a:t>ante los demás</a:t>
            </a:r>
            <a:r>
              <a:rPr lang="es-PE" dirty="0" smtClean="0"/>
              <a:t>.</a:t>
            </a:r>
          </a:p>
          <a:p>
            <a:pPr algn="just"/>
            <a:r>
              <a:rPr lang="es-PE" dirty="0" smtClean="0"/>
              <a:t> </a:t>
            </a:r>
            <a:r>
              <a:rPr lang="es-PE" dirty="0"/>
              <a:t>Camina descalzo por Atenas e increpa a todos ácidamente, </a:t>
            </a:r>
            <a:r>
              <a:rPr lang="es-PE" dirty="0" err="1"/>
              <a:t>incluído</a:t>
            </a:r>
            <a:r>
              <a:rPr lang="es-PE" dirty="0"/>
              <a:t> Platón, como en el encuentro en el banquete y las aceitunas y días más tarde con la “participación” de los higos.</a:t>
            </a:r>
          </a:p>
          <a:p>
            <a:pPr algn="just"/>
            <a:endParaRPr lang="es-PE" dirty="0"/>
          </a:p>
        </p:txBody>
      </p:sp>
      <p:pic>
        <p:nvPicPr>
          <p:cNvPr id="8194" name="Picture 2" descr="Diogenes | Biography, Philosophy, &amp; Facts |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561" y="134912"/>
            <a:ext cx="5104313" cy="64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89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ytimg.com/vi/ZCISXloAvhM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485322" y="3891516"/>
            <a:ext cx="361506" cy="382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2640420" y="4575544"/>
            <a:ext cx="361506" cy="382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3555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urkish political Islamists demand removal of statue of Greek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4030" y="893135"/>
            <a:ext cx="10963940" cy="5387395"/>
          </a:xfrm>
          <a:solidFill>
            <a:schemeClr val="accent2">
              <a:lumMod val="60000"/>
              <a:lumOff val="40000"/>
              <a:alpha val="47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es-PE" dirty="0">
                <a:solidFill>
                  <a:schemeClr val="bg1"/>
                </a:solidFill>
              </a:rPr>
              <a:t>Diógenes un día busca la atención de los ciudadanos, apila cajas y se sube a ellas para luego declamar un discurso, como nadie le hace caso, se enfurece y se pone a gritar, cantar y bailar. Luego de reunir espectadores, explota furibundo ante sus conciudadanos, reclamándoles que no le escuchan cuando tiene algo que decir, pero si atienden cuando se pone a cantar: “</a:t>
            </a:r>
            <a:r>
              <a:rPr lang="es-PE" dirty="0">
                <a:solidFill>
                  <a:srgbClr val="FF0000"/>
                </a:solidFill>
              </a:rPr>
              <a:t>Bien visto está, que a los charlatanes y embaucadores les hacen caso, sin embargo, cuando de verdad hablan los hombres que enseñan cosas útiles, llegan tarde y negligentes</a:t>
            </a:r>
            <a:r>
              <a:rPr lang="es-PE" dirty="0">
                <a:solidFill>
                  <a:schemeClr val="bg1"/>
                </a:solidFill>
              </a:rPr>
              <a:t>”.  </a:t>
            </a:r>
            <a:endParaRPr lang="es-PE" dirty="0" smtClean="0">
              <a:solidFill>
                <a:schemeClr val="bg1"/>
              </a:solidFill>
            </a:endParaRPr>
          </a:p>
          <a:p>
            <a:r>
              <a:rPr lang="es-PE" dirty="0" smtClean="0">
                <a:solidFill>
                  <a:schemeClr val="bg1"/>
                </a:solidFill>
              </a:rPr>
              <a:t>Luego </a:t>
            </a:r>
            <a:r>
              <a:rPr lang="es-PE" dirty="0">
                <a:solidFill>
                  <a:schemeClr val="bg1"/>
                </a:solidFill>
              </a:rPr>
              <a:t>arremete contra los </a:t>
            </a:r>
            <a:r>
              <a:rPr lang="es-PE" dirty="0">
                <a:solidFill>
                  <a:srgbClr val="FF0000"/>
                </a:solidFill>
              </a:rPr>
              <a:t>gramáticos</a:t>
            </a:r>
            <a:r>
              <a:rPr lang="es-PE" dirty="0">
                <a:solidFill>
                  <a:schemeClr val="bg1"/>
                </a:solidFill>
              </a:rPr>
              <a:t> porque se preocupan por los trabajos y problemas de Ulises, pero olvidan los suyos propios. Se queja que los atenienses defienden a los que participan y peleen en </a:t>
            </a:r>
            <a:r>
              <a:rPr lang="es-PE" dirty="0">
                <a:solidFill>
                  <a:srgbClr val="FF0000"/>
                </a:solidFill>
              </a:rPr>
              <a:t>juegos</a:t>
            </a:r>
            <a:r>
              <a:rPr lang="es-PE" dirty="0">
                <a:solidFill>
                  <a:schemeClr val="bg1"/>
                </a:solidFill>
              </a:rPr>
              <a:t> olímpicos y competiciones, pero que nunca discuten sobre el bien, la verdad o la virtud. Crítica a los </a:t>
            </a:r>
            <a:r>
              <a:rPr lang="es-PE" dirty="0">
                <a:solidFill>
                  <a:srgbClr val="FF0000"/>
                </a:solidFill>
              </a:rPr>
              <a:t>matemáticos</a:t>
            </a:r>
            <a:r>
              <a:rPr lang="es-PE" dirty="0">
                <a:solidFill>
                  <a:schemeClr val="bg1"/>
                </a:solidFill>
              </a:rPr>
              <a:t>, porque viendo los astros, ignoran lo que tienen bajo los pies. (Referencia a la muerte de Tales de Mileto). Ataca a los </a:t>
            </a:r>
            <a:r>
              <a:rPr lang="es-PE" dirty="0">
                <a:solidFill>
                  <a:srgbClr val="FF0000"/>
                </a:solidFill>
              </a:rPr>
              <a:t>oradores</a:t>
            </a:r>
            <a:r>
              <a:rPr lang="es-PE" dirty="0">
                <a:solidFill>
                  <a:schemeClr val="bg1"/>
                </a:solidFill>
              </a:rPr>
              <a:t>, quienes predican lo contrario de lo que actúan. Va en contra de los </a:t>
            </a:r>
            <a:r>
              <a:rPr lang="es-PE" dirty="0">
                <a:solidFill>
                  <a:srgbClr val="FF0000"/>
                </a:solidFill>
              </a:rPr>
              <a:t>avaros</a:t>
            </a:r>
            <a:r>
              <a:rPr lang="es-PE" dirty="0">
                <a:solidFill>
                  <a:schemeClr val="bg1"/>
                </a:solidFill>
              </a:rPr>
              <a:t>, quienes dicen despreciar las riquezas, pero es lo único que realmente les interesa. Por último, reclama a los que hacen </a:t>
            </a:r>
            <a:r>
              <a:rPr lang="es-PE" dirty="0">
                <a:solidFill>
                  <a:srgbClr val="FF0000"/>
                </a:solidFill>
              </a:rPr>
              <a:t>sacrificio</a:t>
            </a:r>
            <a:r>
              <a:rPr lang="es-PE" dirty="0">
                <a:solidFill>
                  <a:schemeClr val="bg1"/>
                </a:solidFill>
              </a:rPr>
              <a:t> a los dioses, buscando que les concedan la salud, cuando se dan en exceso a la bebida y la comida, ambas acciones perjudiciales para la salud misma. 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44255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535712" y="1224874"/>
            <a:ext cx="5537616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PE" dirty="0"/>
              <a:t>Un día se le invita a casa de un hombre muy rico y se le explica que debe comportarse con dignidad, y no debe escupir en el suelo, ya que toda la casa, los platos, artefactos y demás están muy limpios. Ante esto, Diógenes se aclara la garganta y le escupe en la cara al anfitrión. Ante el asombro de todos, uno atina a preguntar – Pero Diógenes, ¿por qué has hecho esto?, ante lo cual el replica: - Necesitaba escupir y no encontré en toda la casa un lugar más sucio.</a:t>
            </a:r>
          </a:p>
          <a:p>
            <a:pPr algn="just"/>
            <a:endParaRPr lang="es-PE" dirty="0"/>
          </a:p>
        </p:txBody>
      </p:sp>
      <p:pic>
        <p:nvPicPr>
          <p:cNvPr id="10242" name="Picture 2" descr="http://1.bp.blogspot.com/_vmEZD9g33SU/SY7Iva1H-eI/AAAAAAAAAEQ/E5erg-16Yx8/s320/casa_grie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94" y="299803"/>
            <a:ext cx="6220918" cy="620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821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iogenes of Sinope, the Dogged Cyn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4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4332157"/>
            <a:ext cx="10515600" cy="1844806"/>
          </a:xfrm>
          <a:solidFill>
            <a:schemeClr val="tx2">
              <a:lumMod val="50000"/>
              <a:alpha val="55000"/>
            </a:schemeClr>
          </a:solidFill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Por estos tiempos, es testigo de que un pequeño niño come sobre una hogaza de pan y bebe agua con las manos, por lo que se deshace de la mitad de sus exiguos bienes materiales</a:t>
            </a:r>
            <a:r>
              <a:rPr lang="es-PE" dirty="0" smtClean="0">
                <a:solidFill>
                  <a:schemeClr val="bg1"/>
                </a:solidFill>
              </a:rPr>
              <a:t>. Dijo entonces: “</a:t>
            </a:r>
            <a:r>
              <a:rPr lang="es-PE" dirty="0" smtClean="0">
                <a:solidFill>
                  <a:srgbClr val="FF0000"/>
                </a:solidFill>
              </a:rPr>
              <a:t>Un niño me superó en sencillez</a:t>
            </a:r>
            <a:r>
              <a:rPr lang="es-PE" dirty="0" smtClean="0">
                <a:solidFill>
                  <a:schemeClr val="bg1"/>
                </a:solidFill>
              </a:rPr>
              <a:t>.”</a:t>
            </a:r>
            <a:endParaRPr lang="es-PE" dirty="0">
              <a:solidFill>
                <a:schemeClr val="bg1"/>
              </a:solidFill>
            </a:endParaRPr>
          </a:p>
          <a:p>
            <a:pPr algn="just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41729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60562" y="1450870"/>
            <a:ext cx="4818089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PE" dirty="0"/>
              <a:t>Un día se cruza a </a:t>
            </a:r>
            <a:r>
              <a:rPr lang="es-PE" dirty="0" smtClean="0"/>
              <a:t>Zenón, </a:t>
            </a:r>
            <a:r>
              <a:rPr lang="es-PE" dirty="0"/>
              <a:t>quien niega el movimiento, refiriéndole como una ilusión. Ante esto, Diógenes se pone a caminar en círculos alrededor suyo para reclamarle: “</a:t>
            </a:r>
            <a:r>
              <a:rPr lang="es-PE" dirty="0">
                <a:solidFill>
                  <a:srgbClr val="FF0000"/>
                </a:solidFill>
              </a:rPr>
              <a:t>Así es como yo te demuestro que el movimiento existe</a:t>
            </a:r>
            <a:r>
              <a:rPr lang="es-PE" dirty="0"/>
              <a:t>”. Luego un ateniense discurre sobre los astros y meteoros, ante lo cual Diógenes le refiere:  “</a:t>
            </a:r>
            <a:r>
              <a:rPr lang="es-PE" dirty="0">
                <a:solidFill>
                  <a:srgbClr val="FF0000"/>
                </a:solidFill>
              </a:rPr>
              <a:t>Tu sabes mucho sobre meteoros, desde hace cuanto que llegaste del cielo?”. </a:t>
            </a:r>
          </a:p>
          <a:p>
            <a:pPr algn="just"/>
            <a:endParaRPr lang="es-PE" dirty="0"/>
          </a:p>
        </p:txBody>
      </p:sp>
      <p:pic>
        <p:nvPicPr>
          <p:cNvPr id="12290" name="Picture 2" descr="ASTROciencia: La astronomía en la antigua Grec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49" y="209862"/>
            <a:ext cx="5765540" cy="651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930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35" y="166974"/>
            <a:ext cx="11544470" cy="37476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96075" flipH="1">
            <a:off x="6986694" y="4435552"/>
            <a:ext cx="4268382" cy="16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62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s://arte.laguia2000.com/wp-content/uploads/2017/10/J%C3%B3venes-griegos-presenciando-una-pelea-de-gallos-de-G%C3%A9r%C3%B4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26609"/>
            <a:ext cx="10515600" cy="4351338"/>
          </a:xfrm>
          <a:solidFill>
            <a:schemeClr val="accent2">
              <a:lumMod val="75000"/>
              <a:alpha val="45000"/>
            </a:schemeClr>
          </a:solidFill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Cuando escucha la definición de hombre de Platón, va a un gallinero y mientras el dueño está distraído intenta robar un gallo, pero se da cuenta, ante lo cual le increpa duramente. Diógenes replica: “</a:t>
            </a:r>
            <a:r>
              <a:rPr lang="es-PE" dirty="0">
                <a:solidFill>
                  <a:srgbClr val="92D050"/>
                </a:solidFill>
              </a:rPr>
              <a:t>No son los dioses dueños de todo lo que está sobre la tierra</a:t>
            </a:r>
            <a:r>
              <a:rPr lang="es-PE" dirty="0">
                <a:solidFill>
                  <a:schemeClr val="bg1"/>
                </a:solidFill>
              </a:rPr>
              <a:t>?” – Pues si. “ </a:t>
            </a:r>
            <a:r>
              <a:rPr lang="es-PE" dirty="0">
                <a:solidFill>
                  <a:srgbClr val="92D050"/>
                </a:solidFill>
              </a:rPr>
              <a:t>Y no son los sabios los que se encuentran más cerca de los dioses?</a:t>
            </a:r>
            <a:r>
              <a:rPr lang="es-PE" dirty="0">
                <a:solidFill>
                  <a:schemeClr val="bg1"/>
                </a:solidFill>
              </a:rPr>
              <a:t>” – Si, le responde el dueño. – </a:t>
            </a:r>
            <a:r>
              <a:rPr lang="es-PE" dirty="0">
                <a:solidFill>
                  <a:srgbClr val="92D050"/>
                </a:solidFill>
              </a:rPr>
              <a:t>Y, no es cierto que entre los amigos las cosas son comunes? </a:t>
            </a:r>
            <a:r>
              <a:rPr lang="es-PE" dirty="0">
                <a:solidFill>
                  <a:schemeClr val="bg1"/>
                </a:solidFill>
              </a:rPr>
              <a:t>– Desde luego. – </a:t>
            </a:r>
            <a:r>
              <a:rPr lang="es-PE" dirty="0">
                <a:solidFill>
                  <a:srgbClr val="92D050"/>
                </a:solidFill>
              </a:rPr>
              <a:t>Pues siendo amigos los dioses y los sabios, todas sus cosas son comunes, por lo que las cosas de los dioses son también de los sabios</a:t>
            </a:r>
            <a:r>
              <a:rPr lang="es-PE" dirty="0">
                <a:solidFill>
                  <a:schemeClr val="bg1"/>
                </a:solidFill>
              </a:rPr>
              <a:t>. – De acuerdo, Diógenes. – </a:t>
            </a:r>
            <a:r>
              <a:rPr lang="es-PE" dirty="0">
                <a:solidFill>
                  <a:srgbClr val="92D050"/>
                </a:solidFill>
              </a:rPr>
              <a:t>Y no es cierto que Diógenes el perro es un sabio?</a:t>
            </a:r>
            <a:r>
              <a:rPr lang="es-PE" dirty="0">
                <a:solidFill>
                  <a:schemeClr val="bg1"/>
                </a:solidFill>
              </a:rPr>
              <a:t>, pues como soy sabio y amigo de los dioses, ese gallo me pertenece.</a:t>
            </a:r>
          </a:p>
          <a:p>
            <a:pPr algn="just"/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995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s://www.akg-images.com/Docs/AKG/Media/TR3_WATERMARKED/b/0/e/d/AKG1044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6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82973" y="5741232"/>
            <a:ext cx="10515600" cy="1754865"/>
          </a:xfrm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En el camino a la academia platónica, desplumó el gallo y lo tiró al patio, gritando “he traído un hombre! Un bípedo implume!”.</a:t>
            </a:r>
          </a:p>
          <a:p>
            <a:pPr algn="just"/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804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07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3210" y="5291527"/>
            <a:ext cx="10515600" cy="1425081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Viaja, se embarca en una nave, visita toda la </a:t>
            </a:r>
            <a:r>
              <a:rPr lang="es-PE" dirty="0" err="1"/>
              <a:t>hélade</a:t>
            </a:r>
            <a:r>
              <a:rPr lang="es-PE" dirty="0"/>
              <a:t>. Cuando llega a </a:t>
            </a:r>
            <a:r>
              <a:rPr lang="es-PE" dirty="0" err="1"/>
              <a:t>Mindo</a:t>
            </a:r>
            <a:r>
              <a:rPr lang="es-PE" dirty="0"/>
              <a:t>, nota sus enormes puertas y exclama a viva voz: “</a:t>
            </a:r>
            <a:r>
              <a:rPr lang="es-PE" dirty="0">
                <a:solidFill>
                  <a:srgbClr val="FF0000"/>
                </a:solidFill>
              </a:rPr>
              <a:t>Cuidado que se les escape la ciudad por tan grandes puertas</a:t>
            </a:r>
            <a:r>
              <a:rPr lang="es-PE" dirty="0" smtClean="0">
                <a:solidFill>
                  <a:srgbClr val="FF0000"/>
                </a:solidFill>
              </a:rPr>
              <a:t>!”</a:t>
            </a:r>
            <a:endParaRPr lang="es-PE" dirty="0">
              <a:solidFill>
                <a:srgbClr val="FF0000"/>
              </a:solidFill>
            </a:endParaRPr>
          </a:p>
        </p:txBody>
      </p:sp>
      <p:pic>
        <p:nvPicPr>
          <p:cNvPr id="16386" name="Picture 2" descr="Historia de las civilizaciones: La Puerta de los Leones de Micen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850" y="108184"/>
            <a:ext cx="7624320" cy="500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23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39843"/>
            <a:ext cx="10515600" cy="5937120"/>
          </a:xfrm>
        </p:spPr>
        <p:txBody>
          <a:bodyPr/>
          <a:lstStyle/>
          <a:p>
            <a:pPr marL="0" indent="0" algn="just">
              <a:buNone/>
            </a:pPr>
            <a:r>
              <a:rPr lang="es-PE" dirty="0"/>
              <a:t>Mientras Filipo el macedonio está batallando con algunos griegos, Diógenes está en la ciudad y por su fama, Filipo el victorioso busca conocerle. Le pregunta al cínico: “qué haces aquí?”, éste le responde: “</a:t>
            </a:r>
            <a:r>
              <a:rPr lang="es-PE" dirty="0">
                <a:solidFill>
                  <a:srgbClr val="FF0000"/>
                </a:solidFill>
              </a:rPr>
              <a:t>Estoy siendo testigo de tu avaricia, siendo un espía de tu egoísmo</a:t>
            </a:r>
            <a:r>
              <a:rPr lang="es-PE" dirty="0"/>
              <a:t>”. Por la valiente respuesta, Filipo le perdona la vida.</a:t>
            </a:r>
          </a:p>
          <a:p>
            <a:pPr algn="just"/>
            <a:endParaRPr lang="es-PE" dirty="0"/>
          </a:p>
        </p:txBody>
      </p:sp>
      <p:pic>
        <p:nvPicPr>
          <p:cNvPr id="17410" name="Picture 2" descr="Quien fue Filipo II de Macedonia? ⚡️ » Respuestas.ti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911" y="2218362"/>
            <a:ext cx="6575009" cy="443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680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57731" y="595423"/>
            <a:ext cx="3806456" cy="12546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04887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3131" y="4796851"/>
            <a:ext cx="10515600" cy="1784845"/>
          </a:xfrm>
        </p:spPr>
        <p:txBody>
          <a:bodyPr/>
          <a:lstStyle/>
          <a:p>
            <a:pPr algn="just"/>
            <a:r>
              <a:rPr lang="es-PE" dirty="0"/>
              <a:t>En otra ocasión lo invitan a un banquete, y por su fama de perro le lanzan huesos. Diógenes se levanta la túnica y les orina encima, replicando que si ellos le tratan como un perro, el bien puede comportarse como uno. </a:t>
            </a:r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772"/>
            <a:ext cx="6081822" cy="3731021"/>
          </a:xfrm>
          <a:prstGeom prst="rect">
            <a:avLst/>
          </a:prstGeom>
        </p:spPr>
      </p:pic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822" y="382772"/>
            <a:ext cx="6110177" cy="377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817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Diogenes memes - Album on Img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956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55830" y="1663907"/>
            <a:ext cx="4997970" cy="446706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PE" dirty="0"/>
              <a:t>Regresa a Atenas. Admira mucho a un citarista que canta horrible, todos le preguntan </a:t>
            </a:r>
            <a:r>
              <a:rPr lang="es-PE" dirty="0" smtClean="0"/>
              <a:t>porqué </a:t>
            </a:r>
            <a:r>
              <a:rPr lang="es-PE" dirty="0"/>
              <a:t>lo saluda con tanto respeto, cuando carece tanto de talento, ante lo cual él dice que es un hombre honrado y no roba. </a:t>
            </a:r>
          </a:p>
          <a:p>
            <a:pPr algn="just"/>
            <a:r>
              <a:rPr lang="es-PE" dirty="0" smtClean="0"/>
              <a:t>A otro aeda falto de virtud le refiere: “Salud, gallo”, y ante la pregunta de porqué, responde que: “</a:t>
            </a:r>
            <a:r>
              <a:rPr lang="es-PE" dirty="0" smtClean="0">
                <a:solidFill>
                  <a:srgbClr val="FF0000"/>
                </a:solidFill>
              </a:rPr>
              <a:t>cuando él canta, se levanta todo el mundo</a:t>
            </a:r>
            <a:r>
              <a:rPr lang="es-PE" dirty="0" smtClean="0"/>
              <a:t>.”</a:t>
            </a:r>
            <a:endParaRPr lang="es-PE" dirty="0"/>
          </a:p>
        </p:txBody>
      </p:sp>
      <p:pic>
        <p:nvPicPr>
          <p:cNvPr id="19458" name="Picture 2" descr="CITARISTA - Definición y sinónimos de citarista en el diccionario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33" y="312803"/>
            <a:ext cx="4646951" cy="61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092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5 desconcertantes frases de Diógenes, el cínico — La Mente e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312825"/>
            <a:ext cx="10515600" cy="2864137"/>
          </a:xfrm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Le preguntan : - que opinas del matrimonio? – responde: los jóvenes deben demorarse, los viejos nunca deben casarse. </a:t>
            </a:r>
          </a:p>
          <a:p>
            <a:pPr algn="just"/>
            <a:r>
              <a:rPr lang="es-PE" dirty="0">
                <a:solidFill>
                  <a:schemeClr val="bg1"/>
                </a:solidFill>
              </a:rPr>
              <a:t>Qué opinas de Sócrates? – Que era un Loco</a:t>
            </a:r>
          </a:p>
          <a:p>
            <a:pPr algn="just"/>
            <a:r>
              <a:rPr lang="es-PE" dirty="0">
                <a:solidFill>
                  <a:schemeClr val="bg1"/>
                </a:solidFill>
              </a:rPr>
              <a:t>Cuándo es el mejor momento para comer? – Los ricos cuando quieran, los pobres cuando puedan</a:t>
            </a:r>
          </a:p>
          <a:p>
            <a:pPr algn="just"/>
            <a:r>
              <a:rPr lang="es-PE" dirty="0">
                <a:solidFill>
                  <a:schemeClr val="bg1"/>
                </a:solidFill>
              </a:rPr>
              <a:t>Cuál es el mejor vino? – El ajeno, sin duda.</a:t>
            </a:r>
          </a:p>
          <a:p>
            <a:pPr algn="just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12160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78042" y="1540812"/>
            <a:ext cx="4438338" cy="4351338"/>
          </a:xfrm>
        </p:spPr>
        <p:txBody>
          <a:bodyPr/>
          <a:lstStyle/>
          <a:p>
            <a:pPr algn="just"/>
            <a:r>
              <a:rPr lang="es-PE" dirty="0"/>
              <a:t>Los atenienses le preguntan por el esclavo que tenía que se </a:t>
            </a:r>
            <a:r>
              <a:rPr lang="es-PE" dirty="0" smtClean="0"/>
              <a:t>escapó, </a:t>
            </a:r>
            <a:r>
              <a:rPr lang="es-PE" dirty="0"/>
              <a:t>cómo siendo tan sabio, lo permitió, ante lo cual responde: “</a:t>
            </a:r>
            <a:r>
              <a:rPr lang="es-PE" dirty="0">
                <a:solidFill>
                  <a:srgbClr val="FF0000"/>
                </a:solidFill>
              </a:rPr>
              <a:t>Sería curioso que el esclavo no pudiese vivir sin Diógenes y Diógenes no pudiese vivir sin el esclavo; no lo necesito</a:t>
            </a:r>
            <a:r>
              <a:rPr lang="es-PE" dirty="0"/>
              <a:t>”.</a:t>
            </a:r>
          </a:p>
          <a:p>
            <a:pPr algn="just"/>
            <a:endParaRPr lang="es-PE" dirty="0"/>
          </a:p>
        </p:txBody>
      </p:sp>
      <p:pic>
        <p:nvPicPr>
          <p:cNvPr id="21506" name="Picture 2" descr="La libertad de Diógenes - El escritor misterios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653" y="133599"/>
            <a:ext cx="4616971" cy="65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367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11055" y="1450871"/>
            <a:ext cx="5282784" cy="4351338"/>
          </a:xfrm>
        </p:spPr>
        <p:txBody>
          <a:bodyPr/>
          <a:lstStyle/>
          <a:p>
            <a:pPr algn="just"/>
            <a:r>
              <a:rPr lang="es-PE" dirty="0"/>
              <a:t>Luego se encuentra de nuevo con Platón, ve que está lavando lentejas para comer. Platón le dice: “pobre Diógenes, si supieras alabar a </a:t>
            </a:r>
            <a:r>
              <a:rPr lang="es-PE" dirty="0" err="1"/>
              <a:t>Laercio</a:t>
            </a:r>
            <a:r>
              <a:rPr lang="es-PE" dirty="0"/>
              <a:t> (ciudadano rico e influyente) no tendrías que estar lavando lentejas”. Frente a esto Diógenes contesta: “</a:t>
            </a:r>
            <a:r>
              <a:rPr lang="es-PE" dirty="0">
                <a:solidFill>
                  <a:srgbClr val="FF0000"/>
                </a:solidFill>
              </a:rPr>
              <a:t>Pobre Platón, si supieras disfrutar de las lentejas no tendrías que alabar a </a:t>
            </a:r>
            <a:r>
              <a:rPr lang="es-PE" dirty="0" err="1">
                <a:solidFill>
                  <a:srgbClr val="FF0000"/>
                </a:solidFill>
              </a:rPr>
              <a:t>Laercio</a:t>
            </a:r>
            <a:r>
              <a:rPr lang="es-PE" dirty="0"/>
              <a:t>”.</a:t>
            </a:r>
          </a:p>
          <a:p>
            <a:pPr algn="just"/>
            <a:endParaRPr lang="es-PE" dirty="0"/>
          </a:p>
        </p:txBody>
      </p:sp>
      <p:pic>
        <p:nvPicPr>
          <p:cNvPr id="22530" name="Picture 2" descr="diogenes_of_sin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52" y="142041"/>
            <a:ext cx="4461395" cy="649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030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3328" y="3602194"/>
            <a:ext cx="10515600" cy="276964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PE" dirty="0"/>
              <a:t>En otra ocasión vuelve a viajar, pero esta vez su nave es atacada por piratas y es tomado esclavo. Cuando es vendido le preguntan qué sabe hacer. “</a:t>
            </a:r>
            <a:r>
              <a:rPr lang="es-PE" dirty="0">
                <a:solidFill>
                  <a:srgbClr val="FF0000"/>
                </a:solidFill>
              </a:rPr>
              <a:t>Yo sé dar órdenes, pregunta quién necesita comprarse un amo</a:t>
            </a:r>
            <a:r>
              <a:rPr lang="es-PE" dirty="0"/>
              <a:t>” Un ciudadano lo compra y le asigna ser tutor de sus hijos y administrador de su casa. Antes, repitiéndole que él es bueno para dar ordenes, le exhorta a que lo libere. Luego de unos años, el comprador declarará que con Diógenes el “buen genio” llegó a su hogar</a:t>
            </a:r>
            <a:r>
              <a:rPr lang="es-PE" dirty="0" smtClean="0"/>
              <a:t>. Sus amigos quisieron liberarlo de la esclavitud pero el dijo: “</a:t>
            </a:r>
            <a:r>
              <a:rPr lang="es-PE" dirty="0" smtClean="0">
                <a:solidFill>
                  <a:srgbClr val="FF0000"/>
                </a:solidFill>
              </a:rPr>
              <a:t>Los leones no son esclavos de quienes le alimentan</a:t>
            </a:r>
            <a:r>
              <a:rPr lang="es-PE" dirty="0" smtClean="0"/>
              <a:t>.”</a:t>
            </a:r>
            <a:endParaRPr lang="es-PE" dirty="0"/>
          </a:p>
          <a:p>
            <a:pPr algn="just"/>
            <a:endParaRPr lang="es-PE" dirty="0"/>
          </a:p>
        </p:txBody>
      </p:sp>
      <p:pic>
        <p:nvPicPr>
          <p:cNvPr id="23554" name="Picture 2" descr="Breve historia de los piratas - Piratas En La Mitología y La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06921"/>
            <a:ext cx="47625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131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3465" y="446529"/>
            <a:ext cx="5832424" cy="6269063"/>
          </a:xfrm>
        </p:spPr>
        <p:txBody>
          <a:bodyPr>
            <a:normAutofit fontScale="77500" lnSpcReduction="20000"/>
          </a:bodyPr>
          <a:lstStyle/>
          <a:p>
            <a:r>
              <a:rPr lang="es-PE" dirty="0"/>
              <a:t>Por último, mientras duerme en la playa, un día llega una gran escuadra a caballo. Diógenes se levanta y ve a Alejandro Magno en frente suyo, éste le dice</a:t>
            </a:r>
          </a:p>
          <a:p>
            <a:pPr lvl="0"/>
            <a:r>
              <a:rPr lang="es-PE" dirty="0"/>
              <a:t>Soy Alejandro de Macedonia, el rey.</a:t>
            </a:r>
          </a:p>
          <a:p>
            <a:pPr lvl="0"/>
            <a:r>
              <a:rPr lang="es-PE" dirty="0"/>
              <a:t>Yo soy Diógenes el perro</a:t>
            </a:r>
          </a:p>
          <a:p>
            <a:pPr lvl="0"/>
            <a:r>
              <a:rPr lang="es-PE" dirty="0"/>
              <a:t>Porqué te llaman así?</a:t>
            </a:r>
          </a:p>
          <a:p>
            <a:pPr lvl="0"/>
            <a:r>
              <a:rPr lang="es-PE" dirty="0"/>
              <a:t>Alabo a los que me dan, ladro a los que no me dan y muerdo a los malos.</a:t>
            </a:r>
          </a:p>
          <a:p>
            <a:pPr lvl="0"/>
            <a:r>
              <a:rPr lang="es-PE" dirty="0"/>
              <a:t>Pídeme lo que quieras</a:t>
            </a:r>
          </a:p>
          <a:p>
            <a:pPr lvl="0"/>
            <a:r>
              <a:rPr lang="es-PE" dirty="0"/>
              <a:t>Quítate de donde estás que me tapas el sol</a:t>
            </a:r>
          </a:p>
          <a:p>
            <a:pPr lvl="0"/>
            <a:r>
              <a:rPr lang="es-PE" dirty="0"/>
              <a:t>No me tienes miedo?</a:t>
            </a:r>
          </a:p>
          <a:p>
            <a:pPr lvl="0"/>
            <a:r>
              <a:rPr lang="es-PE" dirty="0"/>
              <a:t>Gran Alejandro, te consideras un buen o un mal hombre?</a:t>
            </a:r>
          </a:p>
          <a:p>
            <a:pPr lvl="0"/>
            <a:r>
              <a:rPr lang="es-PE" dirty="0"/>
              <a:t>Me considero un buen hombre</a:t>
            </a:r>
          </a:p>
          <a:p>
            <a:pPr lvl="0"/>
            <a:r>
              <a:rPr lang="es-PE" dirty="0"/>
              <a:t>Entonces;  por qué habría de temerte?</a:t>
            </a:r>
          </a:p>
          <a:p>
            <a:pPr lvl="0"/>
            <a:r>
              <a:rPr lang="es-PE" dirty="0"/>
              <a:t>Les digo en verdad, que si no fuera Alejandro el Grande, me gustaría ser Diógenes el cínico. </a:t>
            </a:r>
          </a:p>
          <a:p>
            <a:endParaRPr lang="es-PE" dirty="0"/>
          </a:p>
        </p:txBody>
      </p:sp>
      <p:pic>
        <p:nvPicPr>
          <p:cNvPr id="24578" name="Picture 2" descr="Diógenes de Sinop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008" y="224853"/>
            <a:ext cx="3974998" cy="614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45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Sinope: Diogenes de Sin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459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524656"/>
            <a:ext cx="6596921" cy="5652307"/>
          </a:xfrm>
        </p:spPr>
        <p:txBody>
          <a:bodyPr>
            <a:normAutofit fontScale="70000" lnSpcReduction="20000"/>
          </a:bodyPr>
          <a:lstStyle/>
          <a:p>
            <a:r>
              <a:rPr lang="es-PE" dirty="0" smtClean="0"/>
              <a:t>“Los Diálogos de Platón son pérdidas de tiempo, los políticos son esclavos del populacho, los juegos atléticos son una gran espectáculo para estúpidos.”</a:t>
            </a:r>
          </a:p>
          <a:p>
            <a:r>
              <a:rPr lang="es-PE" dirty="0" smtClean="0"/>
              <a:t>“Cuando observo a los pilotos, a los médicos y a los filósofos, debo admitir que el hombres el más inteligente de los animales; pero cuando veo a los codiciosos de fama y dinero, pienso que no hay ser viviente más necio que el hombre.”</a:t>
            </a:r>
          </a:p>
          <a:p>
            <a:r>
              <a:rPr lang="es-PE" dirty="0" smtClean="0"/>
              <a:t>“Hay que tener cordura para vivir o cuerda para ahorcarse.”</a:t>
            </a:r>
          </a:p>
          <a:p>
            <a:r>
              <a:rPr lang="es-PE" dirty="0" smtClean="0"/>
              <a:t>“Hombres buenos en ninguna parte; buenos chicos en Esparta.”</a:t>
            </a:r>
          </a:p>
          <a:p>
            <a:r>
              <a:rPr lang="es-PE" dirty="0" smtClean="0"/>
              <a:t>“Los músicos que acuerdan las cuerdas de su lira, pero que tienen desacordes sus estados de ánimo, los matemáticos que observan tanto el sol y la luna, pero no se preocupan de las cosas de aquí, que tienen a sus pies, los oradores que elogian la justicia pero no la practican nunca, los codiciosos que hablan mal del dinero, pero a la vez lo aman mucho.”</a:t>
            </a:r>
          </a:p>
          <a:p>
            <a:r>
              <a:rPr lang="es-PE" dirty="0" smtClean="0"/>
              <a:t>“A los amigos hay que darles una mano abierta para dar, no para recibir”</a:t>
            </a:r>
          </a:p>
          <a:p>
            <a:r>
              <a:rPr lang="es-PE" dirty="0" smtClean="0"/>
              <a:t>Una vez gritó: “Hombres, a mí !” Luego de que una multitud se congregara a su alrededor dijo: “Hombres he dicho, no basura.” </a:t>
            </a:r>
          </a:p>
          <a:p>
            <a:endParaRPr lang="es-PE" dirty="0" smtClean="0"/>
          </a:p>
          <a:p>
            <a:endParaRPr lang="es-PE" dirty="0" smtClean="0"/>
          </a:p>
          <a:p>
            <a:endParaRPr lang="es-PE" dirty="0"/>
          </a:p>
        </p:txBody>
      </p:sp>
      <p:pic>
        <p:nvPicPr>
          <p:cNvPr id="28676" name="Picture 4" descr="https://upload.wikimedia.org/wikipedia/commons/thumb/7/7a/Waterhouse-Diogenes.jpg/220px-Waterhouse-Diogen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283" y="0"/>
            <a:ext cx="43987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20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779489"/>
            <a:ext cx="5637551" cy="5397474"/>
          </a:xfrm>
        </p:spPr>
        <p:txBody>
          <a:bodyPr>
            <a:normAutofit/>
          </a:bodyPr>
          <a:lstStyle/>
          <a:p>
            <a:pPr algn="just"/>
            <a:r>
              <a:rPr lang="es-PE" dirty="0" smtClean="0"/>
              <a:t>“Diógenes es un Sócrates enloquecido” Platón</a:t>
            </a:r>
          </a:p>
          <a:p>
            <a:pPr algn="just"/>
            <a:r>
              <a:rPr lang="es-PE" dirty="0" smtClean="0"/>
              <a:t>“Es un Sócrates en ácidos” Un profesor de la UARM</a:t>
            </a:r>
          </a:p>
          <a:p>
            <a:pPr algn="just"/>
            <a:r>
              <a:rPr lang="es-PE" dirty="0" smtClean="0"/>
              <a:t>Una fuente para conocer más sobre la vida de Diógenes es la obra de </a:t>
            </a:r>
            <a:r>
              <a:rPr lang="es-PE" dirty="0" smtClean="0">
                <a:solidFill>
                  <a:srgbClr val="FF0000"/>
                </a:solidFill>
              </a:rPr>
              <a:t>Diógenes </a:t>
            </a:r>
            <a:r>
              <a:rPr lang="es-PE" dirty="0" err="1" smtClean="0">
                <a:solidFill>
                  <a:srgbClr val="FF0000"/>
                </a:solidFill>
              </a:rPr>
              <a:t>Laercio</a:t>
            </a:r>
            <a:r>
              <a:rPr lang="es-PE" dirty="0" smtClean="0"/>
              <a:t>: </a:t>
            </a:r>
            <a:r>
              <a:rPr lang="es-PE" b="1" i="1" dirty="0" smtClean="0"/>
              <a:t>Vidas, opiniones y sentencias de los filósofos más ilustres</a:t>
            </a:r>
            <a:r>
              <a:rPr lang="es-PE" dirty="0" smtClean="0"/>
              <a:t>.</a:t>
            </a:r>
          </a:p>
        </p:txBody>
      </p:sp>
      <p:pic>
        <p:nvPicPr>
          <p:cNvPr id="27654" name="Picture 6" descr="https://librosgeniales.com/wp-content/uploads/2016/06/vidas-opiniones-y-sentencias-de-los-filosofos-mas-ilustres-diogenes-laercio-210x315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784" y="469456"/>
            <a:ext cx="4011691" cy="601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121" y="4553060"/>
            <a:ext cx="3225098" cy="20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73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0878" y="0"/>
            <a:ext cx="5911121" cy="6858000"/>
          </a:xfrm>
        </p:spPr>
        <p:txBody>
          <a:bodyPr>
            <a:normAutofit fontScale="92500" lnSpcReduction="10000"/>
          </a:bodyPr>
          <a:lstStyle/>
          <a:p>
            <a:r>
              <a:rPr lang="es-PE" dirty="0" smtClean="0"/>
              <a:t>Una vez, fue a un banquete con la cabeza rapada y unos jóvenes les dieron una paliza. Él se colgó en una tablilla al cuello los nombres de todos sus agresores y se paseó herido por el pueblo, generando gran indignación popular en contra de los jóvenes, los cuales fueron repudiados y expuestos a vergüenza. </a:t>
            </a:r>
          </a:p>
          <a:p>
            <a:r>
              <a:rPr lang="es-PE" dirty="0" smtClean="0"/>
              <a:t>Alguno le aconsejó: “Ya estás viejo, anda a descansar.” Ante lo cual Diógenes contestó: “Si participara de una larga carrera, al aproximarme a la meta ¿acaso debería disminuir la velocidad? ¿No sería, más bien, momento de apresurar la marcha?” </a:t>
            </a:r>
          </a:p>
          <a:p>
            <a:r>
              <a:rPr lang="es-PE" dirty="0" smtClean="0"/>
              <a:t>Refiere: “La mayoría está a un dedo de enloquecer, si una va con el dedo medio extendido se le tiene por loco, pero no si señala con el dedo índice.”</a:t>
            </a:r>
          </a:p>
        </p:txBody>
      </p:sp>
      <p:pic>
        <p:nvPicPr>
          <p:cNvPr id="29698" name="Picture 2" descr="Diogenes of Sinope Greeting Card for Sale by Celestial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64" y="771212"/>
            <a:ext cx="5849514" cy="531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871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1200" dirty="0" smtClean="0"/>
              <a:t>Fuente: </a:t>
            </a:r>
            <a:r>
              <a:rPr lang="es-PE" sz="1200" dirty="0" smtClean="0">
                <a:hlinkClick r:id="rId2"/>
              </a:rPr>
              <a:t>https://rpp.pe/virales/mas-virales/el-gesto-del-dedo-medio-levantado-sus-origenes-y-significados-noticia-450180</a:t>
            </a:r>
            <a:endParaRPr lang="es-PE" sz="12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1023" y="1229249"/>
            <a:ext cx="7689954" cy="519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33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78043" y="546462"/>
            <a:ext cx="4378377" cy="5879320"/>
          </a:xfrm>
        </p:spPr>
        <p:txBody>
          <a:bodyPr>
            <a:normAutofit lnSpcReduction="10000"/>
          </a:bodyPr>
          <a:lstStyle/>
          <a:p>
            <a:pPr algn="just"/>
            <a:r>
              <a:rPr lang="es-PE" dirty="0" smtClean="0"/>
              <a:t>Un joven quiso ser su discípulo y Diógenes le ordenó coger un atún y seguirlo. El joven, estupefacto, sólo atinó a retirarse. Luego cuando se lo encontró, Diógenes le dijo: “Alguna vez le </a:t>
            </a:r>
            <a:r>
              <a:rPr lang="es-PE" dirty="0" err="1" smtClean="0"/>
              <a:t>pid</a:t>
            </a:r>
            <a:r>
              <a:rPr lang="es-PE" dirty="0" err="1">
                <a:solidFill>
                  <a:srgbClr val="FF0000"/>
                </a:solidFill>
              </a:rPr>
              <a:t>Un</a:t>
            </a:r>
            <a:r>
              <a:rPr lang="es-PE" dirty="0">
                <a:solidFill>
                  <a:srgbClr val="FF0000"/>
                </a:solidFill>
              </a:rPr>
              <a:t> atún echó a perder nuestra amistad.”</a:t>
            </a:r>
          </a:p>
          <a:p>
            <a:pPr algn="just"/>
            <a:r>
              <a:rPr lang="es-PE" dirty="0" err="1" smtClean="0"/>
              <a:t>ió</a:t>
            </a:r>
            <a:r>
              <a:rPr lang="es-PE" dirty="0" smtClean="0"/>
              <a:t> como mendigo a una estatua, y cuando le preguntaron porqué lo hacía respondió: “</a:t>
            </a:r>
            <a:r>
              <a:rPr lang="es-PE" dirty="0" smtClean="0">
                <a:solidFill>
                  <a:srgbClr val="FF0000"/>
                </a:solidFill>
              </a:rPr>
              <a:t>Me ejercito en fracasar”.</a:t>
            </a:r>
            <a:endParaRPr lang="es-PE" dirty="0">
              <a:solidFill>
                <a:srgbClr val="FF0000"/>
              </a:solidFill>
            </a:endParaRPr>
          </a:p>
        </p:txBody>
      </p:sp>
      <p:pic>
        <p:nvPicPr>
          <p:cNvPr id="30722" name="Picture 2" descr="Diogenes | Biography, Philosophy, &amp; Facts |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444" y="374753"/>
            <a:ext cx="4795441" cy="60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7453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Los detectives salvajes » Dióge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142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692331"/>
            <a:ext cx="10515600" cy="5484632"/>
          </a:xfrm>
        </p:spPr>
        <p:txBody>
          <a:bodyPr>
            <a:normAutofit/>
          </a:bodyPr>
          <a:lstStyle/>
          <a:p>
            <a:r>
              <a:rPr lang="es-PE" dirty="0" smtClean="0"/>
              <a:t>“También los asnos se ríen de ellos, y eso les trae sin cuidado; del mismo modo, yo no me preocupo de sus burlas. </a:t>
            </a:r>
          </a:p>
          <a:p>
            <a:r>
              <a:rPr lang="es-PE" dirty="0" smtClean="0"/>
              <a:t>Un día, viendo que el hijo de una prostituta tiraba piedras a la muchedumbre le dijo: “Cuidado, no hieras a tu padre.”</a:t>
            </a:r>
          </a:p>
          <a:p>
            <a:r>
              <a:rPr lang="es-PE" dirty="0" smtClean="0"/>
              <a:t>“El mejor provecho que saqué de la filosofía, como mínimo, es estar preparado para cualquier contingencia.”</a:t>
            </a:r>
          </a:p>
          <a:p>
            <a:r>
              <a:rPr lang="es-PE" dirty="0" smtClean="0"/>
              <a:t>“Aspiro a saber, y eso es justamente la filosofía.”</a:t>
            </a:r>
          </a:p>
          <a:p>
            <a:r>
              <a:rPr lang="es-PE" dirty="0" smtClean="0"/>
              <a:t> “La franqueza es la cosa más hermosa del mundo.”</a:t>
            </a:r>
          </a:p>
          <a:p>
            <a:r>
              <a:rPr lang="es-PE" dirty="0" smtClean="0"/>
              <a:t>“El ejercicio puede ser mental o físico y ambos son importantes.”</a:t>
            </a:r>
          </a:p>
          <a:p>
            <a:r>
              <a:rPr lang="es-PE" dirty="0" smtClean="0"/>
              <a:t>“El hombre debe vivir felizmente sobrellevando el trabajo acorde a la naturaleza en vez de entregarse a inútiles esfuerzos.”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26946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23405"/>
          </a:xfrm>
        </p:spPr>
        <p:txBody>
          <a:bodyPr>
            <a:normAutofit/>
          </a:bodyPr>
          <a:lstStyle/>
          <a:p>
            <a:r>
              <a:rPr lang="es-PE" sz="4000" dirty="0" smtClean="0"/>
              <a:t>Una inscripción en un monumento a Diógenes</a:t>
            </a:r>
            <a:endParaRPr lang="es-PE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5133703"/>
            <a:ext cx="10515600" cy="172429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PE" dirty="0" smtClean="0">
                <a:solidFill>
                  <a:srgbClr val="FF0000"/>
                </a:solidFill>
              </a:rPr>
              <a:t>“Hasta el bronce envejece con el tiempo. Pero tu fama, Diógenes, pervivirá eternamente. Pues tú solo enseñaste a los mortales la doctrina de la autarquía y les mostraste la manera más sencilla de vivir.” </a:t>
            </a:r>
            <a:endParaRPr lang="es-PE" dirty="0">
              <a:solidFill>
                <a:srgbClr val="FF0000"/>
              </a:solidFill>
            </a:endParaRPr>
          </a:p>
        </p:txBody>
      </p:sp>
      <p:pic>
        <p:nvPicPr>
          <p:cNvPr id="34818" name="Picture 2" descr="When Aristotle, Schwarzenegger And Trump Met - Diogenes Meme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546" y="1123406"/>
            <a:ext cx="4408087" cy="381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83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763249" y="1226018"/>
            <a:ext cx="4678180" cy="435133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s-PE" dirty="0" smtClean="0"/>
              <a:t>Sobre su muerte se ha referido mucho. Algunos señalan que se le infectó la mordida de un perro, otros que se intoxicó comiendo pulpo, e inclusive algunos imaginan que se cansó de vivir y aguantó la respiración: no tenemos datos certeros, pero se dice que su deseo era que tiren su cuerpo a lo silvestre para que los animales hagan un festín con sus restos. Falleció cerca de los 90 años, lo cual era un tiempo abundante, en su contexto. </a:t>
            </a:r>
          </a:p>
          <a:p>
            <a:pPr algn="just"/>
            <a:endParaRPr lang="es-PE" dirty="0"/>
          </a:p>
          <a:p>
            <a:pPr algn="just"/>
            <a:r>
              <a:rPr lang="es-PE" dirty="0" smtClean="0">
                <a:hlinkClick r:id="rId2"/>
              </a:rPr>
              <a:t>https://www.youtube.com/watch?v=S5_mFI5YaeY</a:t>
            </a:r>
            <a:endParaRPr lang="es-PE" dirty="0"/>
          </a:p>
        </p:txBody>
      </p:sp>
      <p:pic>
        <p:nvPicPr>
          <p:cNvPr id="26626" name="Picture 2" descr="Diógenes de Sinope el &quot;cínico&quot;: filosofía helenística – Culturam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72" y="446130"/>
            <a:ext cx="4146602" cy="591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972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 descr="https://scontent.flim16-1.fna.fbcdn.net/v/t1.0-9/46812375_1080320418794308_6190619591048167424_o.jpg?_nc_cat=103&amp;_nc_sid=730e14&amp;_nc_eui2=AeHTKV_2UEeK7Nd6itU5eDtxGQCZM4-uurYZAJkzj666to1B6AZPKgM5rbnKgYM9gOM&amp;_nc_oc=AQkyDgMknFNr-qIuMVrM7WCBhnLNKHts-QwsVT3r0636hKNCRerPc73aQiWzfEuoONc&amp;_nc_ht=scontent.flim16-1.fna&amp;oh=bc810befcaf8a91fb4f95a57a2aa1f81&amp;oe=5ED97A3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49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20 Thought-Provoking Quotes By Diogenes Of Sin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115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Desprecio por las convenciones sociales:</a:t>
            </a:r>
            <a:r>
              <a:rPr lang="es-PE" dirty="0"/>
              <a:t> Diógenes creía que las </a:t>
            </a:r>
            <a:r>
              <a:rPr lang="es-PE" dirty="0">
                <a:solidFill>
                  <a:srgbClr val="FF0000"/>
                </a:solidFill>
              </a:rPr>
              <a:t>normas sociales y las convenciones eran fuentes de hipocresía y falsedad</a:t>
            </a:r>
            <a:r>
              <a:rPr lang="es-PE" dirty="0"/>
              <a:t>. Desafiaba las normas establecidas y buscaba vivir de acuerdo con la </a:t>
            </a:r>
            <a:r>
              <a:rPr lang="es-PE" dirty="0">
                <a:solidFill>
                  <a:srgbClr val="FF0000"/>
                </a:solidFill>
              </a:rPr>
              <a:t>naturaleza y la razón</a:t>
            </a:r>
            <a:r>
              <a:rPr lang="es-PE" dirty="0"/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294" y="3259654"/>
            <a:ext cx="5275411" cy="32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05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dirty="0"/>
              <a:t>En su búsqueda de fortalecerse en </a:t>
            </a:r>
            <a:r>
              <a:rPr lang="es-PE" dirty="0">
                <a:solidFill>
                  <a:srgbClr val="FF0000"/>
                </a:solidFill>
              </a:rPr>
              <a:t>contra de las adversidades</a:t>
            </a:r>
            <a:r>
              <a:rPr lang="es-PE" dirty="0"/>
              <a:t>, se cuenta que en verano se revolcaba en la arena hirviendo y en el invierno abrazaba las estatuas con nieve. Sobra referir que caminaba descalzo.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95" y="3402196"/>
            <a:ext cx="4561700" cy="30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1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Vida sencilla y rechazo de lujos:</a:t>
            </a:r>
            <a:r>
              <a:rPr lang="es-PE" dirty="0"/>
              <a:t> Diógenes abogaba por una </a:t>
            </a:r>
            <a:r>
              <a:rPr lang="es-PE" dirty="0">
                <a:solidFill>
                  <a:srgbClr val="FF0000"/>
                </a:solidFill>
              </a:rPr>
              <a:t>vida simple y austera</a:t>
            </a:r>
            <a:r>
              <a:rPr lang="es-PE" dirty="0"/>
              <a:t>. Rechazaba las comodidades y los lujos, y vivía de manera minimalista. Se le atribuye la anécdota de que vivía en un barril.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907" y="2634327"/>
            <a:ext cx="6012158" cy="398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42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Autosuficiencia:</a:t>
            </a:r>
            <a:r>
              <a:rPr lang="es-PE" dirty="0"/>
              <a:t> Diógenes creía en la </a:t>
            </a:r>
            <a:r>
              <a:rPr lang="es-PE" dirty="0">
                <a:solidFill>
                  <a:srgbClr val="FF0000"/>
                </a:solidFill>
              </a:rPr>
              <a:t>autosuficiencia y la independencia</a:t>
            </a:r>
            <a:r>
              <a:rPr lang="es-PE" dirty="0"/>
              <a:t>. Se dice que sostenía que el único dios verdadero era la </a:t>
            </a:r>
            <a:r>
              <a:rPr lang="es-PE" dirty="0">
                <a:solidFill>
                  <a:srgbClr val="FF0000"/>
                </a:solidFill>
              </a:rPr>
              <a:t>razón</a:t>
            </a:r>
            <a:r>
              <a:rPr lang="es-PE" dirty="0"/>
              <a:t> y que </a:t>
            </a:r>
            <a:r>
              <a:rPr lang="es-PE" dirty="0">
                <a:solidFill>
                  <a:srgbClr val="FF0000"/>
                </a:solidFill>
              </a:rPr>
              <a:t>la virtud era mejor revelada en la acción </a:t>
            </a:r>
            <a:r>
              <a:rPr lang="es-PE" dirty="0"/>
              <a:t>que en la teoría.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815" y="3087318"/>
            <a:ext cx="6666060" cy="328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77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Despreocupación por la opinión ajena:</a:t>
            </a:r>
            <a:r>
              <a:rPr lang="es-PE" dirty="0"/>
              <a:t> Diógenes </a:t>
            </a:r>
            <a:r>
              <a:rPr lang="es-PE" dirty="0">
                <a:solidFill>
                  <a:srgbClr val="FF0000"/>
                </a:solidFill>
              </a:rPr>
              <a:t>no se preocupaba por lo que los demás pensaban de él</a:t>
            </a:r>
            <a:r>
              <a:rPr lang="es-PE" dirty="0"/>
              <a:t>. Actuaba de manera provocativa y muchas veces utilizaba la sátira y la ironía para señalar las inconsistencias en el comportamiento de los demás.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154" y="3284130"/>
            <a:ext cx="5792196" cy="31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396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2974</Words>
  <Application>Microsoft Office PowerPoint</Application>
  <PresentationFormat>Panorámica</PresentationFormat>
  <Paragraphs>86</Paragraphs>
  <Slides>48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Tema de Office</vt:lpstr>
      <vt:lpstr>Diógenes de Sínope</vt:lpstr>
      <vt:lpstr>Presentación de PowerPoint</vt:lpstr>
      <vt:lpstr>Presentación de PowerPoint</vt:lpstr>
      <vt:lpstr>Presentación de PowerPoint</vt:lpstr>
      <vt:lpstr>Desprecio por las convenciones sociales: Diógenes creía que las normas sociales y las convenciones eran fuentes de hipocresía y falsedad. Desafiaba las normas establecidas y buscaba vivir de acuerdo con la naturaleza y la razón.</vt:lpstr>
      <vt:lpstr>En su búsqueda de fortalecerse en contra de las adversidades, se cuenta que en verano se revolcaba en la arena hirviendo y en el invierno abrazaba las estatuas con nieve. Sobra referir que caminaba descalzo. </vt:lpstr>
      <vt:lpstr>Vida sencilla y rechazo de lujos: Diógenes abogaba por una vida simple y austera. Rechazaba las comodidades y los lujos, y vivía de manera minimalista. Se le atribuye la anécdota de que vivía en un barril.</vt:lpstr>
      <vt:lpstr>Autosuficiencia: Diógenes creía en la autosuficiencia y la independencia. Se dice que sostenía que el único dios verdadero era la razón y que la virtud era mejor revelada en la acción que en la teoría.</vt:lpstr>
      <vt:lpstr>Despreocupación por la opinión ajena: Diógenes no se preocupaba por lo que los demás pensaban de él. Actuaba de manera provocativa y muchas veces utilizaba la sátira y la ironía para señalar las inconsistencias en el comportamiento de los demás.</vt:lpstr>
      <vt:lpstr>Crítica a la educación formal: Diógenes también criticaba la educación formal y las instituciones académicas. Creía que la verdadera sabiduría venía de la experiencia y la observación directa de la vida, en lugar de la erudición académica.</vt:lpstr>
      <vt:lpstr>Búsqueda de la virtud y la felicidad: A pesar de su actitud provocativa, el objetivo fundamental de Diógenes era vivir una vida virtuosa y alcanzar la felicidad a través de la autodisciplina y la autenticidad.</vt:lpstr>
      <vt:lpstr>Estilo de vida anti-materialista: Diógenes era conocido por su actitud anti-materialista. Despreciaba las posesiones materiales y consideraba que la verdadera riqueza radicaba en la sabiduría y la autarquía.</vt:lpstr>
      <vt:lpstr>Diógenes solía llevar una lámpara durante el día, buscando a un "hombre honesto". La idea era que no podía encontrar a nadie que viviera de acuerdo con sus principios.</vt:lpstr>
      <vt:lpstr>Diógenes solía comer alimentos crudos y no cocidos, argumentando que la cocina era una invención innecesaria y que los alimentos crudos eran más naturales.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Fuente: https://rpp.pe/virales/mas-virales/el-gesto-del-dedo-medio-levantado-sus-origenes-y-significados-noticia-450180</vt:lpstr>
      <vt:lpstr>Presentación de PowerPoint</vt:lpstr>
      <vt:lpstr>Presentación de PowerPoint</vt:lpstr>
      <vt:lpstr>Presentación de PowerPoint</vt:lpstr>
      <vt:lpstr>Una inscripción en un monumento a Diógenes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Diógenes de Sínope</dc:title>
  <dc:creator>Usuario de Windows</dc:creator>
  <cp:lastModifiedBy>Fernando García Alcalá</cp:lastModifiedBy>
  <cp:revision>38</cp:revision>
  <dcterms:created xsi:type="dcterms:W3CDTF">2020-05-06T16:56:38Z</dcterms:created>
  <dcterms:modified xsi:type="dcterms:W3CDTF">2024-05-04T22:06:02Z</dcterms:modified>
</cp:coreProperties>
</file>